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9" r:id="rId3"/>
    <p:sldId id="257" r:id="rId4"/>
    <p:sldId id="268" r:id="rId5"/>
    <p:sldId id="258" r:id="rId6"/>
    <p:sldId id="269" r:id="rId7"/>
    <p:sldId id="260" r:id="rId8"/>
    <p:sldId id="270" r:id="rId9"/>
    <p:sldId id="271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  <a:srgbClr val="990700"/>
    <a:srgbClr val="9981BD"/>
    <a:srgbClr val="99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>
        <p:scale>
          <a:sx n="100" d="100"/>
          <a:sy n="100" d="100"/>
        </p:scale>
        <p:origin x="-504" y="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DA8BD-21E3-4C12-8D37-FD8E544913FC}" type="datetimeFigureOut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38DA2-A2F1-4C97-A062-449678CF4F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38DA2-A2F1-4C97-A062-449678CF4F8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C5304-2174-4588-AEE5-60AA67DB38E8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2" descr="http://spacegrant.arizona.edu/images/AZSGC_logos/print/azsgc_logo_transparent_lg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4724400"/>
            <a:ext cx="1524000" cy="2034540"/>
          </a:xfrm>
          <a:prstGeom prst="rect">
            <a:avLst/>
          </a:prstGeom>
          <a:noFill/>
        </p:spPr>
      </p:pic>
      <p:pic>
        <p:nvPicPr>
          <p:cNvPr id="11" name="Picture 10" descr="logo_red_on_whit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038600" y="5105400"/>
            <a:ext cx="2446482" cy="990600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3962400" y="6183868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990000"/>
                </a:solidFill>
                <a:latin typeface="Sans"/>
              </a:rPr>
              <a:t>http://sdsl.club.asu.edu/</a:t>
            </a:r>
            <a:endParaRPr lang="en-US" dirty="0">
              <a:solidFill>
                <a:srgbClr val="990000"/>
              </a:solidFill>
              <a:latin typeface="Sans"/>
            </a:endParaRPr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2057400" y="6736080"/>
            <a:ext cx="5029198" cy="45720"/>
            <a:chOff x="2743201" y="6705600"/>
            <a:chExt cx="5029198" cy="45720"/>
          </a:xfrm>
        </p:grpSpPr>
        <p:sp>
          <p:nvSpPr>
            <p:cNvPr id="15" name="Rectangle 14"/>
            <p:cNvSpPr/>
            <p:nvPr userDrawn="1"/>
          </p:nvSpPr>
          <p:spPr>
            <a:xfrm rot="5400000">
              <a:off x="6492240" y="5471160"/>
              <a:ext cx="45719" cy="2514599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 rot="5400000" flipV="1">
              <a:off x="3977642" y="5471160"/>
              <a:ext cx="45719" cy="2514602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6763-C980-4E3C-8A6B-2E2F0D7C9138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logo_red_on_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8" name="Picture 2" descr="http://spacegrant.arizona.edu/images/AZSGC_logos/print/azsgc_logo_transparent_lg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55031-0BD1-4598-AECE-E8511D55636D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logo_red_on_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8" name="Picture 2" descr="http://spacegrant.arizona.edu/images/AZSGC_logos/print/azsgc_logo_transparent_lg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3116-3529-4A6A-9834-48D44FACE3F4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logo_red_on_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8" name="Picture 2" descr="http://spacegrant.arizona.edu/images/AZSGC_logos/print/azsgc_logo_transparent_lg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  <p:grpSp>
        <p:nvGrpSpPr>
          <p:cNvPr id="11" name="Group 10"/>
          <p:cNvGrpSpPr/>
          <p:nvPr userDrawn="1"/>
        </p:nvGrpSpPr>
        <p:grpSpPr>
          <a:xfrm>
            <a:off x="152400" y="4267200"/>
            <a:ext cx="3810000" cy="2514600"/>
            <a:chOff x="152400" y="4267200"/>
            <a:chExt cx="3810000" cy="2514600"/>
          </a:xfrm>
        </p:grpSpPr>
        <p:sp>
          <p:nvSpPr>
            <p:cNvPr id="9" name="Rectangle 8"/>
            <p:cNvSpPr/>
            <p:nvPr userDrawn="1"/>
          </p:nvSpPr>
          <p:spPr>
            <a:xfrm>
              <a:off x="152400" y="4267200"/>
              <a:ext cx="45719" cy="25146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 rot="5400000">
              <a:off x="2034540" y="4853940"/>
              <a:ext cx="45719" cy="38100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879A8-E4E4-413D-A959-EDC8FBCBC8A6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logo_red_on_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8" name="Picture 2" descr="http://spacegrant.arizona.edu/images/AZSGC_logos/print/azsgc_logo_transparent_lg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  <p:grpSp>
        <p:nvGrpSpPr>
          <p:cNvPr id="9" name="Group 8"/>
          <p:cNvGrpSpPr/>
          <p:nvPr userDrawn="1"/>
        </p:nvGrpSpPr>
        <p:grpSpPr>
          <a:xfrm>
            <a:off x="152400" y="4267200"/>
            <a:ext cx="3810000" cy="2514600"/>
            <a:chOff x="152400" y="4267200"/>
            <a:chExt cx="3810000" cy="2514600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" y="4267200"/>
              <a:ext cx="45719" cy="25146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 rot="5400000">
              <a:off x="2034540" y="4853940"/>
              <a:ext cx="45719" cy="38100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996F6-9F9F-4F91-BA42-515DEABA5FF8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logo_red_on_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9" name="Picture 2" descr="http://spacegrant.arizona.edu/images/AZSGC_logos/print/azsgc_logo_transparent_lg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  <p:grpSp>
        <p:nvGrpSpPr>
          <p:cNvPr id="10" name="Group 9"/>
          <p:cNvGrpSpPr/>
          <p:nvPr userDrawn="1"/>
        </p:nvGrpSpPr>
        <p:grpSpPr>
          <a:xfrm>
            <a:off x="152400" y="4267200"/>
            <a:ext cx="3810000" cy="2514600"/>
            <a:chOff x="152400" y="4267200"/>
            <a:chExt cx="3810000" cy="2514600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" y="4267200"/>
              <a:ext cx="45719" cy="25146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 rot="5400000">
              <a:off x="2034540" y="4853940"/>
              <a:ext cx="45719" cy="38100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890D-ABD8-455A-9B93-CFA2825D8FB7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logo_red_on_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11" name="Picture 2" descr="http://spacegrant.arizona.edu/images/AZSGC_logos/print/azsgc_logo_transparent_lg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  <p:grpSp>
        <p:nvGrpSpPr>
          <p:cNvPr id="12" name="Group 11"/>
          <p:cNvGrpSpPr/>
          <p:nvPr userDrawn="1"/>
        </p:nvGrpSpPr>
        <p:grpSpPr>
          <a:xfrm>
            <a:off x="152400" y="4267200"/>
            <a:ext cx="3810000" cy="2514600"/>
            <a:chOff x="152400" y="4267200"/>
            <a:chExt cx="3810000" cy="2514600"/>
          </a:xfrm>
        </p:grpSpPr>
        <p:sp>
          <p:nvSpPr>
            <p:cNvPr id="13" name="Rectangle 12"/>
            <p:cNvSpPr/>
            <p:nvPr userDrawn="1"/>
          </p:nvSpPr>
          <p:spPr>
            <a:xfrm>
              <a:off x="152400" y="4267200"/>
              <a:ext cx="45719" cy="25146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 rot="5400000">
              <a:off x="2034540" y="4853940"/>
              <a:ext cx="45719" cy="38100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D15A-5B49-4ACF-889C-EDB7EE4F1703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2" descr="http://spacegrant.arizona.edu/images/AZSGC_logos/print/azsgc_logo_transparent_lg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886200"/>
            <a:ext cx="1752600" cy="2339721"/>
          </a:xfrm>
          <a:prstGeom prst="rect">
            <a:avLst/>
          </a:prstGeom>
          <a:noFill/>
        </p:spPr>
      </p:pic>
      <p:pic>
        <p:nvPicPr>
          <p:cNvPr id="12" name="Picture 11" descr="logo_red_on_whit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4411518" y="4495800"/>
            <a:ext cx="2822864" cy="1143000"/>
          </a:xfrm>
          <a:prstGeom prst="rect">
            <a:avLst/>
          </a:prstGeom>
        </p:spPr>
      </p:pic>
      <p:grpSp>
        <p:nvGrpSpPr>
          <p:cNvPr id="13" name="Group 12"/>
          <p:cNvGrpSpPr/>
          <p:nvPr userDrawn="1"/>
        </p:nvGrpSpPr>
        <p:grpSpPr>
          <a:xfrm>
            <a:off x="2057400" y="6736080"/>
            <a:ext cx="5029198" cy="45720"/>
            <a:chOff x="2743201" y="6705600"/>
            <a:chExt cx="5029198" cy="45720"/>
          </a:xfrm>
        </p:grpSpPr>
        <p:sp>
          <p:nvSpPr>
            <p:cNvPr id="14" name="Rectangle 13"/>
            <p:cNvSpPr/>
            <p:nvPr userDrawn="1"/>
          </p:nvSpPr>
          <p:spPr>
            <a:xfrm rot="5400000">
              <a:off x="6492240" y="5471160"/>
              <a:ext cx="45719" cy="2514599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 rot="5400000" flipV="1">
              <a:off x="3977642" y="5471160"/>
              <a:ext cx="45719" cy="2514602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7DFBE-6E0A-4759-9D1C-E1595E731D18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logo_red_on_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6" name="Picture 2" descr="http://spacegrant.arizona.edu/images/AZSGC_logos/print/azsgc_logo_transparent_lg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  <p:grpSp>
        <p:nvGrpSpPr>
          <p:cNvPr id="7" name="Group 6"/>
          <p:cNvGrpSpPr/>
          <p:nvPr userDrawn="1"/>
        </p:nvGrpSpPr>
        <p:grpSpPr>
          <a:xfrm>
            <a:off x="152400" y="4267200"/>
            <a:ext cx="3810000" cy="2514600"/>
            <a:chOff x="152400" y="4267200"/>
            <a:chExt cx="3810000" cy="2514600"/>
          </a:xfrm>
        </p:grpSpPr>
        <p:sp>
          <p:nvSpPr>
            <p:cNvPr id="8" name="Rectangle 7"/>
            <p:cNvSpPr/>
            <p:nvPr userDrawn="1"/>
          </p:nvSpPr>
          <p:spPr>
            <a:xfrm>
              <a:off x="152400" y="4267200"/>
              <a:ext cx="45719" cy="25146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 rot="5400000">
              <a:off x="2034540" y="4853940"/>
              <a:ext cx="45719" cy="3810000"/>
            </a:xfrm>
            <a:prstGeom prst="rect">
              <a:avLst/>
            </a:prstGeom>
            <a:gradFill flip="none" rotWithShape="1">
              <a:gsLst>
                <a:gs pos="0">
                  <a:srgbClr val="990700"/>
                </a:gs>
                <a:gs pos="50000">
                  <a:srgbClr val="990700">
                    <a:tint val="44500"/>
                    <a:satMod val="160000"/>
                  </a:srgbClr>
                </a:gs>
                <a:gs pos="100000">
                  <a:srgbClr val="990700">
                    <a:tint val="23500"/>
                    <a:satMod val="160000"/>
                  </a:srgb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A9073-3E67-40F2-A613-7AEE3DECFDA9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logo_red_on_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9" name="Picture 2" descr="http://spacegrant.arizona.edu/images/AZSGC_logos/print/azsgc_logo_transparent_lg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6FE99-6F18-49BD-85D6-CA7C980722C2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logo_red_on_whi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19200" y="6019800"/>
            <a:ext cx="1629701" cy="659879"/>
          </a:xfrm>
          <a:prstGeom prst="rect">
            <a:avLst/>
          </a:prstGeom>
        </p:spPr>
      </p:pic>
      <p:pic>
        <p:nvPicPr>
          <p:cNvPr id="9" name="Picture 2" descr="http://spacegrant.arizona.edu/images/AZSGC_logos/print/azsgc_logo_transparent_lg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410200"/>
            <a:ext cx="952643" cy="127177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5915A-69FE-4516-A3FD-F5DD8089620F}" type="datetime1">
              <a:rPr lang="en-US" smtClean="0"/>
              <a:pPr/>
              <a:t>4/11/2012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01D836-16B4-43BB-8E9C-D88B07A107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905000"/>
            <a:ext cx="91440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2.4 GHz </a:t>
            </a:r>
            <a:r>
              <a:rPr lang="en-US" dirty="0" err="1" smtClean="0"/>
              <a:t>CubeSat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Communications System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29000"/>
            <a:ext cx="9144000" cy="990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Robert Bui</a:t>
            </a:r>
          </a:p>
          <a:p>
            <a:r>
              <a:rPr lang="en-US" dirty="0" smtClean="0"/>
              <a:t>Communications Subsystem Lead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or Comments?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1295400"/>
            <a:ext cx="838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dirty="0" smtClean="0"/>
              <a:t>Name:	Robert Bui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 smtClean="0"/>
              <a:t>Website: 	http://sdsl.club.asu.edu/</a:t>
            </a:r>
          </a:p>
          <a:p>
            <a:pPr>
              <a:lnSpc>
                <a:spcPct val="150000"/>
              </a:lnSpc>
              <a:buNone/>
            </a:pPr>
            <a:r>
              <a:rPr lang="en-US" sz="2800" dirty="0" smtClean="0"/>
              <a:t>Email:		sdsl@asu.edu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800" dirty="0" smtClean="0"/>
              <a:t>	or	robert.bui@asu.edu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l="14646" t="14793" r="18957" b="4734"/>
          <a:stretch>
            <a:fillRect/>
          </a:stretch>
        </p:blipFill>
        <p:spPr bwMode="auto">
          <a:xfrm>
            <a:off x="4114800" y="1524000"/>
            <a:ext cx="4800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114800" cy="3657600"/>
          </a:xfrm>
        </p:spPr>
        <p:txBody>
          <a:bodyPr/>
          <a:lstStyle/>
          <a:p>
            <a:r>
              <a:rPr lang="en-US" dirty="0" smtClean="0"/>
              <a:t>Communications System Overview</a:t>
            </a:r>
          </a:p>
          <a:p>
            <a:r>
              <a:rPr lang="en-US" dirty="0" smtClean="0"/>
              <a:t>SDS-1 Communications Description</a:t>
            </a:r>
          </a:p>
          <a:p>
            <a:r>
              <a:rPr lang="en-US" dirty="0" smtClean="0"/>
              <a:t>Ground Station Description</a:t>
            </a:r>
          </a:p>
          <a:p>
            <a:r>
              <a:rPr lang="en-US" dirty="0" smtClean="0"/>
              <a:t>Link Budget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38800" y="4843046"/>
            <a:ext cx="2438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The SDS-1 Cube Satellite</a:t>
            </a:r>
            <a:endParaRPr lang="en-US" sz="16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0" name="Left Brace 9"/>
          <p:cNvSpPr/>
          <p:nvPr/>
        </p:nvSpPr>
        <p:spPr bwMode="auto">
          <a:xfrm rot="5577621">
            <a:off x="8103579" y="2064492"/>
            <a:ext cx="569380" cy="444016"/>
          </a:xfrm>
          <a:prstGeom prst="leftBrace">
            <a:avLst>
              <a:gd name="adj1" fmla="val 8333"/>
              <a:gd name="adj2" fmla="val 5447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31353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6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 rot="120000">
            <a:off x="7917608" y="1385826"/>
            <a:ext cx="9815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/>
              <a:t>Patch</a:t>
            </a:r>
          </a:p>
          <a:p>
            <a:pPr algn="ctr"/>
            <a:r>
              <a:rPr lang="en-US" dirty="0" smtClean="0"/>
              <a:t>Antenna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rot="-180000" flipV="1">
            <a:off x="7098548" y="3733800"/>
            <a:ext cx="64252" cy="49286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60000">
            <a:off x="6473881" y="4190727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Transceiver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Create and ensure a reliable data link between the SDS-1 and the ASU ground station for transmitting and receiving telemetry, commands and photos. </a:t>
            </a:r>
          </a:p>
          <a:p>
            <a:r>
              <a:rPr lang="en-US" dirty="0" smtClean="0"/>
              <a:t>Operate using the 13 cm amateur ham radio band at the frequencies of 2400-2450 </a:t>
            </a:r>
            <a:r>
              <a:rPr lang="en-US" dirty="0" err="1" smtClean="0"/>
              <a:t>MHz.</a:t>
            </a:r>
            <a:r>
              <a:rPr lang="en-US" dirty="0" smtClean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4419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Transceiver (MHX-2420)</a:t>
            </a:r>
          </a:p>
          <a:p>
            <a:r>
              <a:rPr lang="en-US" sz="2800" dirty="0" smtClean="0"/>
              <a:t>Link Rate: 19.2 - 230.4  kbps</a:t>
            </a:r>
          </a:p>
          <a:p>
            <a:r>
              <a:rPr lang="en-US" sz="2800" dirty="0" smtClean="0"/>
              <a:t>Frequency: 2.4000- 2.4835 GHz (FHSS)</a:t>
            </a:r>
          </a:p>
          <a:p>
            <a:r>
              <a:rPr lang="en-US" sz="2800" dirty="0" smtClean="0"/>
              <a:t>Transmit and Receive Bandwidth: 280 kHz</a:t>
            </a:r>
          </a:p>
          <a:p>
            <a:r>
              <a:rPr lang="en-US" sz="2800" dirty="0" smtClean="0"/>
              <a:t>Sensitivity: -107 </a:t>
            </a:r>
            <a:r>
              <a:rPr lang="en-US" sz="2800" dirty="0" err="1" smtClean="0"/>
              <a:t>dBm</a:t>
            </a:r>
            <a:endParaRPr lang="en-US" sz="2800" dirty="0" smtClean="0"/>
          </a:p>
          <a:p>
            <a:r>
              <a:rPr lang="en-US" sz="2800" dirty="0" smtClean="0"/>
              <a:t>FEC and 32 bits CRC</a:t>
            </a:r>
          </a:p>
          <a:p>
            <a:r>
              <a:rPr lang="en-US" sz="2800" dirty="0" smtClean="0"/>
              <a:t>Max Output Power: 1 W</a:t>
            </a:r>
          </a:p>
        </p:txBody>
      </p:sp>
      <p:pic>
        <p:nvPicPr>
          <p:cNvPr id="4" name="Picture 2" descr="Microhard: MHX24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3429000"/>
            <a:ext cx="3569086" cy="221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SDS-1 Communications System </a:t>
            </a:r>
            <a:endParaRPr lang="en-US" dirty="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19600" y="5638800"/>
            <a:ext cx="472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MHX-2420 </a:t>
            </a:r>
          </a:p>
          <a:p>
            <a:pPr algn="ctr"/>
            <a:r>
              <a:rPr lang="en-US" sz="1600" dirty="0" smtClean="0"/>
              <a:t>(Courtesy of </a:t>
            </a:r>
            <a:r>
              <a:rPr lang="en-US" sz="1600" dirty="0" err="1" smtClean="0"/>
              <a:t>Microhard</a:t>
            </a:r>
            <a:r>
              <a:rPr lang="en-US" sz="1600" dirty="0" smtClean="0"/>
              <a:t> Systems Inc.)</a:t>
            </a: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l="25169" t="17899" r="33549" b="24081"/>
          <a:stretch>
            <a:fillRect/>
          </a:stretch>
        </p:blipFill>
        <p:spPr bwMode="auto">
          <a:xfrm>
            <a:off x="4038599" y="2103437"/>
            <a:ext cx="4989179" cy="338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SDS-1 Communications System</a:t>
            </a:r>
            <a:endParaRPr lang="en-US" dirty="0"/>
          </a:p>
        </p:txBody>
      </p:sp>
      <p:sp>
        <p:nvSpPr>
          <p:cNvPr id="6" name="Content Placeholder 2"/>
          <p:cNvSpPr txBox="1">
            <a:spLocks noGrp="1"/>
          </p:cNvSpPr>
          <p:nvPr>
            <p:ph sz="half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768"/>
              </a:spcBef>
              <a:buFont typeface="Arial" pitchFamily="34" charset="0"/>
              <a:buChar char="•"/>
              <a:defRPr/>
            </a:pPr>
            <a:r>
              <a:rPr lang="en-US" sz="3200" dirty="0"/>
              <a:t>Patch </a:t>
            </a:r>
            <a:r>
              <a:rPr lang="en-US" sz="3200" dirty="0" smtClean="0"/>
              <a:t>Antenna </a:t>
            </a:r>
            <a:r>
              <a:rPr lang="en-US" sz="3200" dirty="0"/>
              <a:t>(30 mm x 30 mm)</a:t>
            </a:r>
          </a:p>
          <a:p>
            <a:pPr>
              <a:spcBef>
                <a:spcPts val="768"/>
              </a:spcBef>
              <a:buFont typeface="Arial" pitchFamily="34" charset="0"/>
              <a:buChar char="•"/>
              <a:defRPr/>
            </a:pPr>
            <a:r>
              <a:rPr lang="en-US" sz="3200" dirty="0"/>
              <a:t>Expected </a:t>
            </a:r>
            <a:r>
              <a:rPr lang="en-US" sz="3200" dirty="0" smtClean="0"/>
              <a:t>Gain</a:t>
            </a:r>
            <a:r>
              <a:rPr lang="en-US" sz="3200" dirty="0"/>
              <a:t>:</a:t>
            </a:r>
          </a:p>
          <a:p>
            <a:pPr lvl="1">
              <a:spcBef>
                <a:spcPts val="768"/>
              </a:spcBef>
              <a:defRPr/>
            </a:pPr>
            <a:r>
              <a:rPr lang="en-US" sz="3200" dirty="0"/>
              <a:t>6 </a:t>
            </a:r>
            <a:r>
              <a:rPr lang="en-US" sz="3200" dirty="0" err="1"/>
              <a:t>dBi</a:t>
            </a:r>
            <a:r>
              <a:rPr lang="en-US" sz="3200" dirty="0"/>
              <a:t> (</a:t>
            </a:r>
            <a:r>
              <a:rPr lang="en-US" sz="3200" dirty="0" err="1"/>
              <a:t>Boresight</a:t>
            </a:r>
            <a:r>
              <a:rPr lang="en-US" sz="3200" dirty="0"/>
              <a:t>)</a:t>
            </a:r>
          </a:p>
          <a:p>
            <a:pPr lvl="1">
              <a:spcBef>
                <a:spcPts val="768"/>
              </a:spcBef>
              <a:defRPr/>
            </a:pPr>
            <a:r>
              <a:rPr lang="en-US" sz="3200" dirty="0"/>
              <a:t>4 </a:t>
            </a:r>
            <a:r>
              <a:rPr lang="en-US" sz="3200" dirty="0" err="1"/>
              <a:t>dBi</a:t>
            </a:r>
            <a:r>
              <a:rPr lang="en-US" sz="3200" dirty="0"/>
              <a:t> (</a:t>
            </a:r>
            <a:r>
              <a:rPr lang="en-US" sz="3200" dirty="0">
                <a:cs typeface="Times New Roman" pitchFamily="18" charset="0"/>
              </a:rPr>
              <a:t>± 30˚)</a:t>
            </a:r>
          </a:p>
          <a:p>
            <a:pPr lvl="1">
              <a:spcBef>
                <a:spcPts val="768"/>
              </a:spcBef>
              <a:defRPr/>
            </a:pPr>
            <a:r>
              <a:rPr lang="en-US" sz="3200" dirty="0">
                <a:cs typeface="Times New Roman" pitchFamily="18" charset="0"/>
              </a:rPr>
              <a:t>0 </a:t>
            </a:r>
            <a:r>
              <a:rPr lang="en-US" sz="3200" dirty="0" err="1">
                <a:cs typeface="Times New Roman" pitchFamily="18" charset="0"/>
              </a:rPr>
              <a:t>dBi</a:t>
            </a:r>
            <a:r>
              <a:rPr lang="en-US" sz="3200" dirty="0">
                <a:cs typeface="Times New Roman" pitchFamily="18" charset="0"/>
              </a:rPr>
              <a:t> </a:t>
            </a:r>
            <a:r>
              <a:rPr lang="en-US" sz="3200" dirty="0"/>
              <a:t>(</a:t>
            </a:r>
            <a:r>
              <a:rPr lang="en-US" sz="3200" dirty="0">
                <a:cs typeface="Times New Roman" pitchFamily="18" charset="0"/>
              </a:rPr>
              <a:t>± 60˚)</a:t>
            </a:r>
            <a:endParaRPr lang="en-US" sz="3200" dirty="0"/>
          </a:p>
          <a:p>
            <a:pPr>
              <a:spcBef>
                <a:spcPts val="768"/>
              </a:spcBef>
              <a:buFont typeface="Arial" pitchFamily="34" charset="0"/>
              <a:buChar char="•"/>
              <a:defRPr/>
            </a:pPr>
            <a:r>
              <a:rPr lang="en-US" sz="3200" dirty="0"/>
              <a:t>Circularly </a:t>
            </a:r>
            <a:r>
              <a:rPr lang="en-US" sz="3200" dirty="0" smtClean="0"/>
              <a:t>Polarized</a:t>
            </a:r>
            <a:endParaRPr lang="en-US" sz="3200" dirty="0"/>
          </a:p>
          <a:p>
            <a:pPr marL="742950" lvl="1" indent="-285750"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  <a:cs typeface="+mn-cs"/>
            </a:endParaRPr>
          </a:p>
          <a:p>
            <a:pPr marL="742950" lvl="1" indent="-285750">
              <a:spcBef>
                <a:spcPct val="20000"/>
              </a:spcBef>
              <a:buFont typeface="Arial" charset="0"/>
              <a:buChar char="–"/>
              <a:defRPr/>
            </a:pPr>
            <a:endParaRPr lang="en-US" sz="2800" dirty="0">
              <a:latin typeface="+mn-lt"/>
              <a:cs typeface="+mn-cs"/>
            </a:endParaRPr>
          </a:p>
        </p:txBody>
      </p:sp>
      <p:sp>
        <p:nvSpPr>
          <p:cNvPr id="8" name="TextBox 9"/>
          <p:cNvSpPr txBox="1">
            <a:spLocks noChangeArrowheads="1"/>
          </p:cNvSpPr>
          <p:nvPr/>
        </p:nvSpPr>
        <p:spPr bwMode="auto">
          <a:xfrm>
            <a:off x="4876800" y="5334000"/>
            <a:ext cx="3962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dirty="0"/>
              <a:t>Radiation Pattern of the Patch Antenna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SDS-1 Communications System </a:t>
            </a:r>
            <a:endParaRPr lang="en-US" dirty="0"/>
          </a:p>
        </p:txBody>
      </p:sp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0"/>
            <a:ext cx="4411663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4"/>
          <p:cNvPicPr>
            <a:picLocks noChangeAspect="1"/>
          </p:cNvPicPr>
          <p:nvPr/>
        </p:nvPicPr>
        <p:blipFill>
          <a:blip r:embed="rId3" cstate="print"/>
          <a:srcRect l="30237" t="15514" r="30324" b="15152"/>
          <a:stretch>
            <a:fillRect/>
          </a:stretch>
        </p:blipFill>
        <p:spPr bwMode="auto">
          <a:xfrm>
            <a:off x="5715000" y="1371600"/>
            <a:ext cx="2209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7"/>
          <p:cNvSpPr txBox="1">
            <a:spLocks noChangeArrowheads="1"/>
          </p:cNvSpPr>
          <p:nvPr/>
        </p:nvSpPr>
        <p:spPr bwMode="auto">
          <a:xfrm>
            <a:off x="838200" y="3962400"/>
            <a:ext cx="3352800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/>
              <a:t>Composition </a:t>
            </a:r>
            <a:r>
              <a:rPr lang="en-US" sz="2400" dirty="0" smtClean="0"/>
              <a:t>of the</a:t>
            </a:r>
            <a:endParaRPr lang="en-US" sz="2400" dirty="0"/>
          </a:p>
          <a:p>
            <a:pPr algn="ctr"/>
            <a:r>
              <a:rPr lang="en-US" sz="2400" dirty="0"/>
              <a:t> Patch Antenna</a:t>
            </a:r>
          </a:p>
        </p:txBody>
      </p:sp>
      <p:sp>
        <p:nvSpPr>
          <p:cNvPr id="23" name="TextBox 5"/>
          <p:cNvSpPr txBox="1">
            <a:spLocks noChangeArrowheads="1"/>
          </p:cNvSpPr>
          <p:nvPr/>
        </p:nvSpPr>
        <p:spPr bwMode="auto">
          <a:xfrm>
            <a:off x="5715000" y="3576637"/>
            <a:ext cx="2286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dirty="0"/>
              <a:t>Patch </a:t>
            </a:r>
            <a:r>
              <a:rPr lang="en-US" sz="2400" dirty="0" smtClean="0"/>
              <a:t>Antenna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181600" y="6019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Front Side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91400" y="60198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Back Side</a:t>
            </a:r>
            <a:endParaRPr lang="en-US" dirty="0"/>
          </a:p>
        </p:txBody>
      </p:sp>
      <p:pic>
        <p:nvPicPr>
          <p:cNvPr id="3" name="Picture 2" descr="G:\DCIM\100CANON\IMG_3825.JPG"/>
          <p:cNvPicPr>
            <a:picLocks noChangeAspect="1" noChangeArrowheads="1"/>
          </p:cNvPicPr>
          <p:nvPr/>
        </p:nvPicPr>
        <p:blipFill>
          <a:blip r:embed="rId4" cstate="print"/>
          <a:srcRect l="22500" t="11250" r="25833" b="11250"/>
          <a:stretch>
            <a:fillRect/>
          </a:stretch>
        </p:blipFill>
        <p:spPr bwMode="auto">
          <a:xfrm rot="5400000">
            <a:off x="4800600" y="4038600"/>
            <a:ext cx="1905000" cy="1905000"/>
          </a:xfrm>
          <a:prstGeom prst="rect">
            <a:avLst/>
          </a:prstGeom>
          <a:noFill/>
        </p:spPr>
      </p:pic>
      <p:pic>
        <p:nvPicPr>
          <p:cNvPr id="4" name="Picture 3" descr="G:\DCIM\100CANON\IMG_3826.JPG"/>
          <p:cNvPicPr>
            <a:picLocks noChangeAspect="1" noChangeArrowheads="1"/>
          </p:cNvPicPr>
          <p:nvPr/>
        </p:nvPicPr>
        <p:blipFill>
          <a:blip r:embed="rId5" cstate="print"/>
          <a:srcRect l="25000" t="8750" r="21667" b="10000"/>
          <a:stretch>
            <a:fillRect/>
          </a:stretch>
        </p:blipFill>
        <p:spPr bwMode="auto">
          <a:xfrm>
            <a:off x="6934200" y="4038600"/>
            <a:ext cx="1875693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 b="-919"/>
          <a:stretch>
            <a:fillRect/>
          </a:stretch>
        </p:blipFill>
        <p:spPr bwMode="auto">
          <a:xfrm>
            <a:off x="1219200" y="3048000"/>
            <a:ext cx="6553200" cy="2978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Ground Station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3886200" cy="2438400"/>
          </a:xfrm>
        </p:spPr>
        <p:txBody>
          <a:bodyPr/>
          <a:lstStyle/>
          <a:p>
            <a:pPr eaLnBrk="1" hangingPunct="1"/>
            <a:r>
              <a:rPr lang="en-US" dirty="0" smtClean="0"/>
              <a:t>Two 30 </a:t>
            </a:r>
            <a:r>
              <a:rPr lang="en-US" dirty="0" err="1" smtClean="0"/>
              <a:t>dBi</a:t>
            </a:r>
            <a:r>
              <a:rPr lang="en-US" dirty="0" smtClean="0"/>
              <a:t>  </a:t>
            </a:r>
          </a:p>
          <a:p>
            <a:pPr eaLnBrk="1" hangingPunct="1">
              <a:buNone/>
            </a:pPr>
            <a:r>
              <a:rPr lang="en-US" dirty="0" smtClean="0"/>
              <a:t>    Dish Antennas </a:t>
            </a:r>
          </a:p>
          <a:p>
            <a:pPr marL="457200" lvl="1" eaLnBrk="1" hangingPunct="1"/>
            <a:r>
              <a:rPr lang="en-US" dirty="0" smtClean="0"/>
              <a:t>Linearly Polarized</a:t>
            </a:r>
          </a:p>
          <a:p>
            <a:pPr marL="457200" lvl="1" eaLnBrk="1" hangingPunct="1"/>
            <a:r>
              <a:rPr lang="en-US" dirty="0" smtClean="0"/>
              <a:t>Beam Width: 5.3˚</a:t>
            </a:r>
          </a:p>
        </p:txBody>
      </p:sp>
      <p:sp>
        <p:nvSpPr>
          <p:cNvPr id="11" name="TextBox 4"/>
          <p:cNvSpPr txBox="1">
            <a:spLocks noChangeArrowheads="1"/>
          </p:cNvSpPr>
          <p:nvPr/>
        </p:nvSpPr>
        <p:spPr bwMode="auto">
          <a:xfrm>
            <a:off x="2895600" y="5943600"/>
            <a:ext cx="3352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dirty="0"/>
              <a:t>Ground Station Design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953000" y="1143000"/>
            <a:ext cx="3886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cs typeface="+mn-cs"/>
              </a:rPr>
              <a:t>Azimuth/Elevation </a:t>
            </a:r>
            <a:r>
              <a:rPr lang="en-US" sz="2800" dirty="0" smtClean="0"/>
              <a:t>R</a:t>
            </a:r>
            <a:r>
              <a:rPr lang="en-US" sz="2800" dirty="0" smtClean="0">
                <a:latin typeface="+mn-lt"/>
                <a:cs typeface="+mn-cs"/>
              </a:rPr>
              <a:t>otators</a:t>
            </a:r>
            <a:endParaRPr lang="en-US" sz="280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cs typeface="+mn-cs"/>
              </a:rPr>
              <a:t>Tracking </a:t>
            </a:r>
            <a:r>
              <a:rPr lang="en-US" sz="2800" dirty="0" smtClean="0"/>
              <a:t>S</a:t>
            </a:r>
            <a:r>
              <a:rPr lang="en-US" sz="2800" dirty="0" smtClean="0">
                <a:latin typeface="+mn-lt"/>
                <a:cs typeface="+mn-cs"/>
              </a:rPr>
              <a:t>oftware</a:t>
            </a:r>
            <a:endParaRPr lang="en-US" sz="280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 smtClean="0">
                <a:latin typeface="+mn-lt"/>
                <a:cs typeface="+mn-cs"/>
              </a:rPr>
              <a:t>MHX-2420</a:t>
            </a:r>
            <a:endParaRPr lang="en-US" sz="2800" dirty="0">
              <a:latin typeface="+mn-lt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  <a:defRPr/>
            </a:pPr>
            <a:endParaRPr lang="en-US" sz="3200" dirty="0">
              <a:latin typeface="+mn-lt"/>
              <a:cs typeface="+mn-cs"/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Link Budget Summary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22869" y="3886200"/>
          <a:ext cx="7482931" cy="1569339"/>
        </p:xfrm>
        <a:graphic>
          <a:graphicData uri="http://schemas.openxmlformats.org/drawingml/2006/table">
            <a:tbl>
              <a:tblPr/>
              <a:tblGrid>
                <a:gridCol w="3461449"/>
                <a:gridCol w="812481"/>
                <a:gridCol w="1088783"/>
                <a:gridCol w="1060109"/>
                <a:gridCol w="1060109"/>
              </a:tblGrid>
              <a:tr h="3018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Space Craft Elevation Angle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876"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 dirty="0">
                          <a:latin typeface="+mn-lt"/>
                          <a:ea typeface="Times New Roman"/>
                          <a:cs typeface="Times New Roman"/>
                        </a:rPr>
                        <a:t>Received Signal Strength</a:t>
                      </a:r>
                      <a:endParaRPr lang="en-US" sz="2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 dirty="0" err="1">
                          <a:latin typeface="+mn-lt"/>
                          <a:ea typeface="Times New Roman"/>
                          <a:cs typeface="Times New Roman"/>
                        </a:rPr>
                        <a:t>dBm</a:t>
                      </a:r>
                      <a:endParaRPr lang="en-US" sz="2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+mn-lt"/>
                          <a:ea typeface="Times New Roman"/>
                          <a:cs typeface="Times New Roman"/>
                        </a:rPr>
                        <a:t>-112.3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+mn-lt"/>
                          <a:ea typeface="Times New Roman"/>
                          <a:cs typeface="Times New Roman"/>
                        </a:rPr>
                        <a:t>-103.7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+mn-lt"/>
                          <a:ea typeface="Times New Roman"/>
                          <a:cs typeface="Times New Roman"/>
                        </a:rPr>
                        <a:t>-100.9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876"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 dirty="0">
                          <a:latin typeface="+mn-lt"/>
                          <a:ea typeface="Times New Roman"/>
                          <a:cs typeface="Times New Roman"/>
                        </a:rPr>
                        <a:t>MDS</a:t>
                      </a:r>
                      <a:endParaRPr lang="en-US" sz="2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>
                          <a:latin typeface="+mn-lt"/>
                          <a:ea typeface="Times New Roman"/>
                          <a:cs typeface="Times New Roman"/>
                        </a:rPr>
                        <a:t>dBm</a:t>
                      </a:r>
                      <a:endParaRPr lang="en-US" sz="230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+mn-lt"/>
                          <a:ea typeface="Times New Roman"/>
                          <a:cs typeface="Times New Roman"/>
                        </a:rPr>
                        <a:t>-116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+mn-lt"/>
                          <a:ea typeface="Times New Roman"/>
                          <a:cs typeface="Times New Roman"/>
                        </a:rPr>
                        <a:t>-116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+mn-lt"/>
                          <a:ea typeface="Times New Roman"/>
                          <a:cs typeface="Times New Roman"/>
                        </a:rPr>
                        <a:t>-116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876"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 dirty="0">
                          <a:latin typeface="+mn-lt"/>
                          <a:ea typeface="Times New Roman"/>
                          <a:cs typeface="Times New Roman"/>
                        </a:rPr>
                        <a:t>Link Margin</a:t>
                      </a:r>
                      <a:endParaRPr lang="en-US" sz="2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 dirty="0">
                          <a:latin typeface="+mn-lt"/>
                          <a:ea typeface="Times New Roman"/>
                          <a:cs typeface="Times New Roman"/>
                        </a:rPr>
                        <a:t>dB</a:t>
                      </a:r>
                      <a:endParaRPr lang="en-US" sz="23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+mn-lt"/>
                          <a:ea typeface="Times New Roman"/>
                          <a:cs typeface="Times New Roman"/>
                        </a:rPr>
                        <a:t>3.7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+mn-lt"/>
                          <a:ea typeface="Times New Roman"/>
                          <a:cs typeface="Times New Roman"/>
                        </a:rPr>
                        <a:t>12.3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+mn-lt"/>
                          <a:ea typeface="Times New Roman"/>
                          <a:cs typeface="Times New Roman"/>
                        </a:rPr>
                        <a:t>15.1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685800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/>
              <a:t>Orbit Altitude – 350 km</a:t>
            </a: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22869" y="1981200"/>
          <a:ext cx="7482931" cy="1569339"/>
        </p:xfrm>
        <a:graphic>
          <a:graphicData uri="http://schemas.openxmlformats.org/drawingml/2006/table">
            <a:tbl>
              <a:tblPr/>
              <a:tblGrid>
                <a:gridCol w="3461449"/>
                <a:gridCol w="812481"/>
                <a:gridCol w="1088783"/>
                <a:gridCol w="1060109"/>
                <a:gridCol w="1060109"/>
              </a:tblGrid>
              <a:tr h="30187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Space Craft Elevation Angle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3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876"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 dirty="0">
                          <a:latin typeface="Calibri"/>
                          <a:ea typeface="Times New Roman"/>
                          <a:cs typeface="Times New Roman"/>
                        </a:rPr>
                        <a:t>Received Signal Strength</a:t>
                      </a:r>
                      <a:endParaRPr lang="en-US" sz="2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 dirty="0" err="1">
                          <a:latin typeface="Calibri"/>
                          <a:ea typeface="Times New Roman"/>
                          <a:cs typeface="Times New Roman"/>
                        </a:rPr>
                        <a:t>dBm</a:t>
                      </a:r>
                      <a:endParaRPr lang="en-US" sz="2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Calibri"/>
                          <a:ea typeface="Times New Roman"/>
                          <a:cs typeface="Times New Roman"/>
                        </a:rPr>
                        <a:t>-110.3</a:t>
                      </a:r>
                      <a:endParaRPr lang="en-US" sz="2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Calibri"/>
                          <a:ea typeface="Times New Roman"/>
                          <a:cs typeface="Times New Roman"/>
                        </a:rPr>
                        <a:t>-101.7</a:t>
                      </a:r>
                      <a:endParaRPr lang="en-US" sz="2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Calibri"/>
                          <a:ea typeface="Times New Roman"/>
                          <a:cs typeface="Times New Roman"/>
                        </a:rPr>
                        <a:t>-98.9</a:t>
                      </a:r>
                      <a:endParaRPr lang="en-US" sz="2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876"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 dirty="0">
                          <a:latin typeface="Calibri"/>
                          <a:ea typeface="Times New Roman"/>
                          <a:cs typeface="Times New Roman"/>
                        </a:rPr>
                        <a:t>MDS</a:t>
                      </a:r>
                      <a:endParaRPr lang="en-US" sz="2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 dirty="0" err="1">
                          <a:latin typeface="Calibri"/>
                          <a:ea typeface="Times New Roman"/>
                          <a:cs typeface="Times New Roman"/>
                        </a:rPr>
                        <a:t>dBm</a:t>
                      </a:r>
                      <a:endParaRPr lang="en-US" sz="2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Calibri"/>
                          <a:ea typeface="Times New Roman"/>
                          <a:cs typeface="Times New Roman"/>
                        </a:rPr>
                        <a:t>-107</a:t>
                      </a:r>
                      <a:endParaRPr lang="en-US" sz="2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Calibri"/>
                          <a:ea typeface="Times New Roman"/>
                          <a:cs typeface="Times New Roman"/>
                        </a:rPr>
                        <a:t>-107</a:t>
                      </a:r>
                      <a:endParaRPr lang="en-US" sz="2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Calibri"/>
                          <a:ea typeface="Times New Roman"/>
                          <a:cs typeface="Times New Roman"/>
                        </a:rPr>
                        <a:t>-107</a:t>
                      </a:r>
                      <a:endParaRPr lang="en-US" sz="2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876"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 dirty="0">
                          <a:latin typeface="Calibri"/>
                          <a:ea typeface="Times New Roman"/>
                          <a:cs typeface="Times New Roman"/>
                        </a:rPr>
                        <a:t>Link Margin</a:t>
                      </a:r>
                      <a:endParaRPr lang="en-US" sz="2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300" kern="1200" dirty="0">
                          <a:latin typeface="Calibri"/>
                          <a:ea typeface="Times New Roman"/>
                          <a:cs typeface="Times New Roman"/>
                        </a:rPr>
                        <a:t>dB</a:t>
                      </a:r>
                      <a:endParaRPr lang="en-US" sz="2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Calibri"/>
                          <a:ea typeface="Times New Roman"/>
                          <a:cs typeface="Times New Roman"/>
                        </a:rPr>
                        <a:t>-3.3</a:t>
                      </a:r>
                      <a:endParaRPr lang="en-US" sz="2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Calibri"/>
                          <a:ea typeface="Times New Roman"/>
                          <a:cs typeface="Times New Roman"/>
                        </a:rPr>
                        <a:t>5.3</a:t>
                      </a:r>
                      <a:endParaRPr lang="en-US" sz="2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300" dirty="0">
                          <a:latin typeface="Calibri"/>
                          <a:ea typeface="Times New Roman"/>
                          <a:cs typeface="Times New Roman"/>
                        </a:rPr>
                        <a:t>8.1</a:t>
                      </a:r>
                      <a:endParaRPr lang="en-US" sz="2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457200" y="3429000"/>
            <a:ext cx="4572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600" dirty="0">
                <a:latin typeface="Calibri" pitchFamily="34" charset="0"/>
                <a:cs typeface="Calibri" pitchFamily="34" charset="0"/>
              </a:rPr>
              <a:t>With LNA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200" y="1561981"/>
            <a:ext cx="4191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/>
              <a:t>Without LNA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Future Work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Test patch antenna in ASU’s EMAC facility and finalize </a:t>
            </a:r>
            <a:r>
              <a:rPr lang="en-US" dirty="0" smtClean="0"/>
              <a:t>design.</a:t>
            </a:r>
            <a:endParaRPr lang="en-US" dirty="0" smtClean="0"/>
          </a:p>
          <a:p>
            <a:r>
              <a:rPr lang="en-US" dirty="0" smtClean="0"/>
              <a:t>Assemble ground </a:t>
            </a:r>
            <a:r>
              <a:rPr lang="en-US" dirty="0" smtClean="0"/>
              <a:t>station.</a:t>
            </a:r>
            <a:endParaRPr lang="en-US" dirty="0" smtClean="0"/>
          </a:p>
          <a:p>
            <a:r>
              <a:rPr lang="en-US" dirty="0" smtClean="0"/>
              <a:t>Perform communication tests between the ground station and patch </a:t>
            </a:r>
            <a:r>
              <a:rPr lang="en-US" dirty="0" smtClean="0"/>
              <a:t>antenna.</a:t>
            </a:r>
            <a:endParaRPr lang="en-US" dirty="0" smtClean="0"/>
          </a:p>
          <a:p>
            <a:r>
              <a:rPr lang="en-US" dirty="0" smtClean="0"/>
              <a:t>Integrate the patch antenna with the </a:t>
            </a:r>
            <a:r>
              <a:rPr lang="en-US" dirty="0" smtClean="0"/>
              <a:t>SDS-1.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01D836-16B4-43BB-8E9C-D88B07A1071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dsl_pd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sdsl_pdr</Template>
  <TotalTime>2603</TotalTime>
  <Words>330</Words>
  <Application>Microsoft Office PowerPoint</Application>
  <PresentationFormat>On-screen Show (4:3)</PresentationFormat>
  <Paragraphs>112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sdsl_pdr</vt:lpstr>
      <vt:lpstr>2.4 GHz CubeSat  Communications System</vt:lpstr>
      <vt:lpstr>Overview</vt:lpstr>
      <vt:lpstr>Objective</vt:lpstr>
      <vt:lpstr>SDS-1 Communications System </vt:lpstr>
      <vt:lpstr>SDS-1 Communications System</vt:lpstr>
      <vt:lpstr>SDS-1 Communications System </vt:lpstr>
      <vt:lpstr>Ground Station</vt:lpstr>
      <vt:lpstr>Link Budget Summary</vt:lpstr>
      <vt:lpstr>Future Work</vt:lpstr>
      <vt:lpstr>Questions or Comments?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Sun Devil Satellite Laboratory: Re-Kindling Small Satellite Design and Manufacturing at ASU</dc:title>
  <dc:creator>Ownerer</dc:creator>
  <cp:lastModifiedBy>Robert Bui</cp:lastModifiedBy>
  <cp:revision>242</cp:revision>
  <dcterms:created xsi:type="dcterms:W3CDTF">2010-11-23T23:03:18Z</dcterms:created>
  <dcterms:modified xsi:type="dcterms:W3CDTF">2012-04-11T23:25:01Z</dcterms:modified>
</cp:coreProperties>
</file>